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57"/>
  </p:notesMasterIdLst>
  <p:sldIdLst>
    <p:sldId id="284" r:id="rId2"/>
    <p:sldId id="285" r:id="rId3"/>
    <p:sldId id="288" r:id="rId4"/>
    <p:sldId id="289" r:id="rId5"/>
    <p:sldId id="292" r:id="rId6"/>
    <p:sldId id="315" r:id="rId7"/>
    <p:sldId id="353" r:id="rId8"/>
    <p:sldId id="294" r:id="rId9"/>
    <p:sldId id="295" r:id="rId10"/>
    <p:sldId id="296" r:id="rId11"/>
    <p:sldId id="298" r:id="rId12"/>
    <p:sldId id="297" r:id="rId13"/>
    <p:sldId id="299" r:id="rId14"/>
    <p:sldId id="300" r:id="rId15"/>
    <p:sldId id="316" r:id="rId16"/>
    <p:sldId id="307" r:id="rId17"/>
    <p:sldId id="317" r:id="rId18"/>
    <p:sldId id="318" r:id="rId19"/>
    <p:sldId id="319" r:id="rId20"/>
    <p:sldId id="320" r:id="rId21"/>
    <p:sldId id="323" r:id="rId22"/>
    <p:sldId id="326" r:id="rId23"/>
    <p:sldId id="338" r:id="rId24"/>
    <p:sldId id="354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25" r:id="rId34"/>
    <p:sldId id="324" r:id="rId35"/>
    <p:sldId id="301" r:id="rId36"/>
    <p:sldId id="303" r:id="rId37"/>
    <p:sldId id="304" r:id="rId38"/>
    <p:sldId id="308" r:id="rId39"/>
    <p:sldId id="335" r:id="rId40"/>
    <p:sldId id="321" r:id="rId41"/>
    <p:sldId id="336" r:id="rId42"/>
    <p:sldId id="337" r:id="rId43"/>
    <p:sldId id="342" r:id="rId44"/>
    <p:sldId id="340" r:id="rId45"/>
    <p:sldId id="341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4660"/>
  </p:normalViewPr>
  <p:slideViewPr>
    <p:cSldViewPr>
      <p:cViewPr varScale="1">
        <p:scale>
          <a:sx n="84" d="100"/>
          <a:sy n="84" d="100"/>
        </p:scale>
        <p:origin x="13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5F71-9523-433A-A427-44FF44CEC8C5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C45B4-EDDF-43C1-AAD9-2EC0B0B5F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338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814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831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3028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372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16591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6471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3695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8011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+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13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4495631" y="884691"/>
            <a:ext cx="3896915" cy="51101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586787" y="6343650"/>
            <a:ext cx="4714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031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585E-1B16-D24C-955C-B98B020683C1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1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446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585E-1B16-D24C-955C-B98B020683C1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4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585E-1B16-D24C-955C-B98B020683C1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0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816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335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152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2964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09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1484784"/>
            <a:ext cx="1000911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72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Astakhov Brush Hooliganism" panose="02000500000000000000" pitchFamily="2" charset="-52"/>
                <a:cs typeface="Verdana" panose="020B0604030504040204" pitchFamily="34" charset="0"/>
              </a:rPr>
              <a:t>Атмосфера</a:t>
            </a:r>
          </a:p>
          <a:p>
            <a:pPr algn="ctr">
              <a:lnSpc>
                <a:spcPts val="8000"/>
              </a:lnSpc>
            </a:pPr>
            <a:r>
              <a:rPr lang="ru-RU" sz="72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Климат и погода</a:t>
            </a:r>
            <a:endParaRPr lang="ru-RU" sz="72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860032" y="1362900"/>
            <a:ext cx="3844505" cy="31462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54724" y="151145"/>
            <a:ext cx="6497364" cy="10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Инверсии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465" y="1362899"/>
            <a:ext cx="3844504" cy="31462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смм</a:t>
            </a:r>
            <a:endParaRPr lang="ru-RU" sz="1400" dirty="0"/>
          </a:p>
        </p:txBody>
      </p:sp>
      <p:pic>
        <p:nvPicPr>
          <p:cNvPr id="11" name="Picture 2" descr="Картинки по запросу радиационная ин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412775"/>
            <a:ext cx="3816425" cy="297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5085184"/>
            <a:ext cx="3844504" cy="12961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tserrat Alternates Black" charset="-52"/>
              </a:rPr>
              <a:t>Радиационная инверсия или снежная (весенняя) инверсия</a:t>
            </a:r>
            <a:endParaRPr lang="ru-RU" sz="2000" dirty="0">
              <a:solidFill>
                <a:schemeClr val="tx1"/>
              </a:solidFill>
              <a:latin typeface="Montserrat Alternates Black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5085184"/>
            <a:ext cx="3844504" cy="12961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Montserrat Alternates Black" charset="-52"/>
              </a:rPr>
              <a:t>Адвективная</a:t>
            </a:r>
            <a:r>
              <a:rPr lang="ru-RU" sz="2000" dirty="0" smtClean="0">
                <a:solidFill>
                  <a:schemeClr val="tx1"/>
                </a:solidFill>
                <a:latin typeface="Montserrat Alternates Black" charset="-52"/>
              </a:rPr>
              <a:t> инверсия</a:t>
            </a:r>
            <a:endParaRPr lang="ru-RU" sz="2000" dirty="0">
              <a:solidFill>
                <a:schemeClr val="tx1"/>
              </a:solidFill>
              <a:latin typeface="Montserrat Alternates Black" charset="-52"/>
            </a:endParaRPr>
          </a:p>
        </p:txBody>
      </p:sp>
      <p:pic>
        <p:nvPicPr>
          <p:cNvPr id="16" name="Picture 2" descr="Картинки по запросу адвективная инвер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228" y="1340768"/>
            <a:ext cx="3918236" cy="318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38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860032" y="1362900"/>
            <a:ext cx="3844505" cy="31462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54724" y="151145"/>
            <a:ext cx="6497364" cy="10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Инверсии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465" y="1362899"/>
            <a:ext cx="3844504" cy="31462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смм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5085184"/>
            <a:ext cx="3844504" cy="12961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tserrat Alternates Black" charset="-52"/>
              </a:rPr>
              <a:t>Антициклональная инверсия сжатия</a:t>
            </a:r>
            <a:endParaRPr lang="ru-RU" sz="2000" dirty="0">
              <a:solidFill>
                <a:schemeClr val="tx1"/>
              </a:solidFill>
              <a:latin typeface="Montserrat Alternates Black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0032" y="5085184"/>
            <a:ext cx="3844504" cy="12961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Montserrat Alternates Black" charset="-52"/>
              </a:rPr>
              <a:t>Циклональная фронтальная инверсия</a:t>
            </a:r>
            <a:endParaRPr lang="ru-RU" sz="2000" dirty="0">
              <a:solidFill>
                <a:schemeClr val="tx1"/>
              </a:solidFill>
              <a:latin typeface="Montserrat Alternates Black" charset="-52"/>
            </a:endParaRPr>
          </a:p>
        </p:txBody>
      </p:sp>
      <p:pic>
        <p:nvPicPr>
          <p:cNvPr id="10" name="Picture 3" descr="Картинки по запросу адвективная инве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671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Картинки по запросу адвективная инверс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758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4"/>
          </p:nvPr>
        </p:nvSpPr>
        <p:spPr>
          <a:xfrm>
            <a:off x="7740352" y="6343650"/>
            <a:ext cx="1317923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38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39464" y="1362900"/>
            <a:ext cx="8265072" cy="17043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altLang="ru-RU" sz="2400" dirty="0">
              <a:solidFill>
                <a:schemeClr val="tx1"/>
              </a:solidFill>
              <a:latin typeface="Montserrat Alternates Black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724" y="151145"/>
            <a:ext cx="91858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36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Орографическая </a:t>
            </a:r>
            <a:r>
              <a:rPr lang="ru-RU" sz="3600" dirty="0" err="1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инверсияинверсия</a:t>
            </a:r>
            <a:endParaRPr lang="ru-RU" sz="36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3525" t="30684" r="38370" b="28325"/>
          <a:stretch>
            <a:fillRect/>
          </a:stretch>
        </p:blipFill>
        <p:spPr bwMode="auto">
          <a:xfrm>
            <a:off x="375130" y="1362900"/>
            <a:ext cx="8352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7956376" y="6343650"/>
            <a:ext cx="1101899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9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151145"/>
            <a:ext cx="8393740" cy="10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charset="-52"/>
              </a:rPr>
              <a:t>Тепловые пояса</a:t>
            </a:r>
            <a:endParaRPr lang="ru-RU" sz="6000" dirty="0">
              <a:solidFill>
                <a:schemeClr val="bg1"/>
              </a:solidFill>
              <a:latin typeface="Montserrat Alternates Black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9464" y="1362900"/>
            <a:ext cx="8265073" cy="49748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439464" y="1362899"/>
            <a:ext cx="8265073" cy="4974839"/>
          </a:xfrm>
        </p:spPr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7524328" y="6343650"/>
            <a:ext cx="1533947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7620" r="36475" b="23163"/>
          <a:stretch>
            <a:fillRect/>
          </a:stretch>
        </p:blipFill>
        <p:spPr bwMode="auto">
          <a:xfrm>
            <a:off x="467544" y="1341438"/>
            <a:ext cx="8280920" cy="496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151145"/>
            <a:ext cx="6497364" cy="10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Давление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20713" y="1362899"/>
            <a:ext cx="4583824" cy="49748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7164288" y="6343650"/>
            <a:ext cx="1893987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84784"/>
            <a:ext cx="3141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 smtClean="0">
                <a:solidFill>
                  <a:srgbClr val="000000"/>
                </a:solidFill>
                <a:latin typeface="Montserrat Alternates Black" charset="-52"/>
                <a:ea typeface="Times New Roman" pitchFamily="18" charset="0"/>
                <a:cs typeface="Arial" charset="0"/>
              </a:rPr>
              <a:t>С высотой понижается на: </a:t>
            </a:r>
          </a:p>
          <a:p>
            <a:r>
              <a:rPr lang="ru-RU" altLang="ru-RU" sz="3200" dirty="0" smtClean="0">
                <a:solidFill>
                  <a:srgbClr val="000000"/>
                </a:solidFill>
                <a:latin typeface="Montserrat Alternates Black" charset="-52"/>
                <a:ea typeface="Times New Roman" pitchFamily="18" charset="0"/>
                <a:cs typeface="Arial" charset="0"/>
              </a:rPr>
              <a:t>1 мм </a:t>
            </a:r>
            <a:r>
              <a:rPr lang="ru-RU" altLang="ru-RU" sz="3200" dirty="0" err="1" smtClean="0">
                <a:solidFill>
                  <a:srgbClr val="000000"/>
                </a:solidFill>
                <a:latin typeface="Montserrat Alternates Black" charset="-52"/>
                <a:ea typeface="Times New Roman" pitchFamily="18" charset="0"/>
                <a:cs typeface="Arial" charset="0"/>
              </a:rPr>
              <a:t>рт.ст</a:t>
            </a:r>
            <a:r>
              <a:rPr lang="ru-RU" altLang="ru-RU" sz="3200" dirty="0" smtClean="0">
                <a:solidFill>
                  <a:srgbClr val="000000"/>
                </a:solidFill>
                <a:latin typeface="Montserrat Alternates Black" charset="-52"/>
                <a:ea typeface="Times New Roman" pitchFamily="18" charset="0"/>
                <a:cs typeface="Arial" charset="0"/>
              </a:rPr>
              <a:t>. на каждые 10,5 м</a:t>
            </a:r>
          </a:p>
          <a:p>
            <a:endParaRPr lang="ru-RU" altLang="ru-RU" sz="3200" dirty="0">
              <a:solidFill>
                <a:srgbClr val="000000"/>
              </a:solidFill>
              <a:latin typeface="Montserrat Alternates Black" charset="-52"/>
              <a:ea typeface="Times New Roman" pitchFamily="18" charset="0"/>
              <a:cs typeface="Arial" charset="0"/>
            </a:endParaRPr>
          </a:p>
          <a:p>
            <a:r>
              <a:rPr lang="ru-RU" altLang="ru-RU" sz="3200" dirty="0" smtClean="0">
                <a:solidFill>
                  <a:srgbClr val="000000"/>
                </a:solidFill>
                <a:latin typeface="Montserrat Alternates Black" charset="-52"/>
                <a:ea typeface="Times New Roman" pitchFamily="18" charset="0"/>
                <a:cs typeface="Arial" charset="0"/>
              </a:rPr>
              <a:t>на 1 </a:t>
            </a:r>
            <a:r>
              <a:rPr lang="ru-RU" altLang="ru-RU" sz="3200" dirty="0" err="1" smtClean="0">
                <a:solidFill>
                  <a:srgbClr val="000000"/>
                </a:solidFill>
                <a:latin typeface="Montserrat Alternates Black" charset="-52"/>
                <a:ea typeface="Times New Roman" pitchFamily="18" charset="0"/>
                <a:cs typeface="Arial" charset="0"/>
              </a:rPr>
              <a:t>мб</a:t>
            </a:r>
            <a:r>
              <a:rPr lang="ru-RU" altLang="ru-RU" sz="3200" dirty="0" smtClean="0">
                <a:solidFill>
                  <a:srgbClr val="000000"/>
                </a:solidFill>
                <a:latin typeface="Montserrat Alternates Black" charset="-52"/>
                <a:ea typeface="Times New Roman" pitchFamily="18" charset="0"/>
                <a:cs typeface="Arial" charset="0"/>
              </a:rPr>
              <a:t> (гПа) на каждые 8 м.</a:t>
            </a:r>
            <a:endParaRPr lang="ru-RU" altLang="ru-RU" sz="3200" dirty="0">
              <a:latin typeface="Montserrat Alternates Black" charset="-52"/>
              <a:ea typeface="Times New Roman" pitchFamily="18" charset="0"/>
              <a:cs typeface="Arial" charset="0"/>
            </a:endParaRPr>
          </a:p>
        </p:txBody>
      </p:sp>
      <p:pic>
        <p:nvPicPr>
          <p:cNvPr id="12" name="Picture 2" descr="Картинки по запросу давление на зем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764" y="1700808"/>
            <a:ext cx="4392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97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45232" y="-9939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Общая циркуляция атмосферы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ОЦА_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7056784" cy="5954162"/>
          </a:xfrm>
        </p:spPr>
      </p:pic>
    </p:spTree>
    <p:extLst>
      <p:ext uri="{BB962C8B-B14F-4D97-AF65-F5344CB8AC3E}">
        <p14:creationId xmlns:p14="http://schemas.microsoft.com/office/powerpoint/2010/main" val="79581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24" y="151145"/>
            <a:ext cx="8393740" cy="99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44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Общая циркуляция атмосферы</a:t>
            </a:r>
            <a:endParaRPr lang="ru-RU" sz="44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7594" r="40254" b="46239"/>
          <a:stretch>
            <a:fillRect/>
          </a:stretch>
        </p:blipFill>
        <p:spPr bwMode="auto">
          <a:xfrm>
            <a:off x="467544" y="1340768"/>
            <a:ext cx="8291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6300192" y="6343650"/>
            <a:ext cx="2758083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34892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Распределение давления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ДАвление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482898"/>
          </a:xfrm>
        </p:spPr>
      </p:pic>
    </p:spTree>
    <p:extLst>
      <p:ext uri="{BB962C8B-B14F-4D97-AF65-F5344CB8AC3E}">
        <p14:creationId xmlns:p14="http://schemas.microsoft.com/office/powerpoint/2010/main" val="77619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095" y="-69755"/>
            <a:ext cx="8101970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Центры действия атмосферы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25273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Области высокого или низкого атмосферного давления на картах распределения давления по земному </a:t>
            </a:r>
            <a:r>
              <a:rPr lang="ru-RU" dirty="0" smtClean="0">
                <a:solidFill>
                  <a:schemeClr val="bg1"/>
                </a:solidFill>
              </a:rPr>
              <a:t>шару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38628" y="2233464"/>
            <a:ext cx="3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Центры действия атмосферы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939554"/>
            <a:ext cx="280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Постоянные (перманентные)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047002"/>
            <a:ext cx="184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Сезонные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Экваториальная депрессия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Субтропические антициклоны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Депрессии субполярных широт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Полярные антициклоны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6568" y="43994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Зимние антициклоны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Летние депрессии над материками в средних широтах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15816" y="2570222"/>
            <a:ext cx="395492" cy="2673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398630" y="2574771"/>
            <a:ext cx="388212" cy="258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907704" y="3687820"/>
            <a:ext cx="827540" cy="54496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68144" y="3687820"/>
            <a:ext cx="792088" cy="5420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5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19</a:t>
            </a:fld>
            <a:endParaRPr lang="ru-RU"/>
          </a:p>
        </p:txBody>
      </p:sp>
      <p:pic>
        <p:nvPicPr>
          <p:cNvPr id="5" name="Picture 2" descr="https://dic.academic.ru/pictures/bse/jpg/02094775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" t="-51804" r="692" b="50415"/>
          <a:stretch/>
        </p:blipFill>
        <p:spPr bwMode="auto">
          <a:xfrm>
            <a:off x="-86382" y="-6076056"/>
            <a:ext cx="9143189" cy="1245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2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151145"/>
            <a:ext cx="839374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Состав атмосферы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8" name="Picture 73" descr="Картинки по запросу состав атмосф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1448"/>
            <a:ext cx="837550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20</a:t>
            </a:fld>
            <a:endParaRPr lang="ru-RU"/>
          </a:p>
        </p:txBody>
      </p:sp>
      <p:pic>
        <p:nvPicPr>
          <p:cNvPr id="5" name="Picture 2" descr="ÐÐ°ÑÑÐ¸Ð½ÐºÐ¸ Ð¿Ð¾ Ð·Ð°Ð¿ÑÐ¾ÑÑ ÑÐµÐ½ÑÑÑ Ð´ÐµÐ¹ÑÑÐ²Ð¸Ñ Ð°ÑÐ¼Ð¾ÑÑÐµÑÑ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5"/>
          <a:stretch/>
        </p:blipFill>
        <p:spPr bwMode="auto">
          <a:xfrm>
            <a:off x="-1" y="332656"/>
            <a:ext cx="917251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7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63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Погода и метеорологические показатели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9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9"/>
            <a:ext cx="8435280" cy="286633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Погода – состояние атмосферы в данном месте в данное время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Воздушная масса - большое </a:t>
            </a:r>
            <a:r>
              <a:rPr lang="ru-RU" dirty="0">
                <a:solidFill>
                  <a:schemeClr val="bg1"/>
                </a:solidFill>
              </a:rPr>
              <a:t>количество воздуха, имеющего сравнительно однородные свойства в горизонтальных направлениях, порой на протяжении тысяч километров.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22</a:t>
            </a:fld>
            <a:endParaRPr lang="ru-RU"/>
          </a:p>
        </p:txBody>
      </p:sp>
      <p:pic>
        <p:nvPicPr>
          <p:cNvPr id="5" name="Picture 2" descr="ÐÐ°ÑÑÐ¸Ð½ÐºÐ¸ Ð¿Ð¾ Ð·Ð°Ð¿ÑÐ¾ÑÑ Ð²Ð¾Ð·Ð´ÑÑÐ½ÑÐµ Ð¼Ð°ÑÑ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26500"/>
            <a:ext cx="5679928" cy="43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003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Типы воздушных масс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0"/>
            <a:ext cx="6554867" cy="37676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23</a:t>
            </a:fld>
            <a:endParaRPr lang="ru-RU"/>
          </a:p>
        </p:txBody>
      </p:sp>
      <p:pic>
        <p:nvPicPr>
          <p:cNvPr id="5" name="Picture 2" descr="ÐÐ°ÑÑÐ¸Ð½ÐºÐ¸ Ð¿Ð¾ Ð·Ð°Ð¿ÑÐ¾ÑÑ Ð²Ð¾Ð·Ð´ÑÑÐ½ÑÐµ Ð¼Ð°ÑÑ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2966"/>
            <a:ext cx="8424936" cy="57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2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113" t="16401" r="7476" b="43000"/>
          <a:stretch/>
        </p:blipFill>
        <p:spPr>
          <a:xfrm>
            <a:off x="-108520" y="4409728"/>
            <a:ext cx="9370972" cy="2448272"/>
          </a:xfrm>
          <a:prstGeom prst="rect">
            <a:avLst/>
          </a:prstGeom>
        </p:spPr>
      </p:pic>
      <p:pic>
        <p:nvPicPr>
          <p:cNvPr id="2052" name="Picture 4" descr="https://upload.wikimedia.org/wikipedia/commons/7/7c/%D0%92%D0%B8%D0%B4%D1%8B_%D0%BE%D0%B1%D0%BB%D0%B0%D0%BA%D0%BE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8005"/>
            <a:ext cx="6977980" cy="4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45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5"/>
            <a:ext cx="8229600" cy="108012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Фронты - место соприкосновения двух воздушных масс, обладающих различными физическими свойствами.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25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11154" r="10469" b="19132"/>
          <a:stretch/>
        </p:blipFill>
        <p:spPr>
          <a:xfrm>
            <a:off x="755576" y="1484785"/>
            <a:ext cx="7704856" cy="52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4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72" y="282521"/>
            <a:ext cx="8479800" cy="1524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Характерные признаки атмосферных фронтов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2060848"/>
            <a:ext cx="276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Теплый фронт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3312" y="2060848"/>
            <a:ext cx="277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Холодный фронт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8316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Горизонтальная протяженность облачности около 700км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Обложные осадки(зона осадков 600-700 км)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Скорость движения 50 км/ч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Гололед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Имеет более пологую границу раздела воздушных масс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67536" y="30311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Формируется в зоне большого контраста температур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bg1"/>
                </a:solidFill>
              </a:rPr>
              <a:t>Грозы,дожди,ливни</a:t>
            </a:r>
            <a:r>
              <a:rPr lang="ru-RU" sz="2400" dirty="0">
                <a:solidFill>
                  <a:schemeClr val="bg1"/>
                </a:solidFill>
              </a:rPr>
              <a:t> град (ливневые осадки)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Движется быстрее чем теплый за счет более вертикальной границы раздела ВМ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95736" y="2522513"/>
            <a:ext cx="0" cy="5464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42184" y="2522512"/>
            <a:ext cx="0" cy="5464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29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Циклоны и антициклоны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293" y="116632"/>
            <a:ext cx="8229600" cy="2232248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Цикло́н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>
                <a:solidFill>
                  <a:schemeClr val="bg1"/>
                </a:solidFill>
              </a:rPr>
              <a:t>воздушная масса в виде атмосферного вихря огромного (от сотен до нескольких тысяч километров) диаметра с пониженным давлением воздуха в центре. </a:t>
            </a:r>
          </a:p>
          <a:p>
            <a:r>
              <a:rPr lang="ru-RU" dirty="0">
                <a:solidFill>
                  <a:schemeClr val="bg1"/>
                </a:solidFill>
              </a:rPr>
              <a:t>Антициклон – область повышенного атмосферного давления.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27</a:t>
            </a:fld>
            <a:endParaRPr lang="ru-RU"/>
          </a:p>
        </p:txBody>
      </p:sp>
      <p:pic>
        <p:nvPicPr>
          <p:cNvPr id="5" name="Picture 6" descr="ÐÐ°ÑÑÐ¸Ð½ÐºÐ¸ Ð¿Ð¾ Ð·Ð°Ð¿ÑÐ¾ÑÑ Ð°Ð½ÑÐ¸ÑÐ¸ÐºÐ»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" y="2684208"/>
            <a:ext cx="5338400" cy="30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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84209"/>
            <a:ext cx="3524221" cy="304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448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28</a:t>
            </a:fld>
            <a:endParaRPr lang="ru-RU"/>
          </a:p>
        </p:txBody>
      </p:sp>
      <p:pic>
        <p:nvPicPr>
          <p:cNvPr id="5" name="Picture 2" descr="ÐÐ°ÑÑÐ¸Ð½ÐºÐ¸ Ð¿Ð¾ Ð·Ð°Ð¿ÑÐ¾ÑÑ ÑÑÐ¾Ð¿Ð¸ÑÐµÑÐºÐ¸Ð¹ ÑÐ¸ÐºÐ»Ð¾Ð½ ÑÐ²Ð¾Ð»ÑÑ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" y="0"/>
            <a:ext cx="495113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°Ð½ÑÐ¸ÑÐ¸ÐºÐ»Ð¾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5" y="3540755"/>
            <a:ext cx="7090175" cy="33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86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-119559"/>
            <a:ext cx="9001000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Характерные признаки антициклона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5761"/>
            <a:ext cx="6554867" cy="2952328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Ясная </a:t>
            </a:r>
            <a:r>
              <a:rPr lang="ru-RU" sz="2400" dirty="0">
                <a:solidFill>
                  <a:schemeClr val="bg1"/>
                </a:solidFill>
              </a:rPr>
              <a:t>или малооблачная погода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Отсутствие ветра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Отсутствие осадков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Устойчивый характер погоды (заметно не меняется во времени, пока существует антициклон)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29</a:t>
            </a:fld>
            <a:endParaRPr lang="ru-RU"/>
          </a:p>
        </p:txBody>
      </p:sp>
      <p:pic>
        <p:nvPicPr>
          <p:cNvPr id="5" name="Picture 4" descr="ÐÐ°ÑÑÐ¸Ð½ÐºÐ¸ Ð¿Ð¾ Ð·Ð°Ð¿ÑÐ¾ÑÑ ÑÑÐ½Ð°Ñ Ð¿Ð¾Ð³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799481"/>
            <a:ext cx="5508104" cy="30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7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151145"/>
            <a:ext cx="839374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Состав атмосферы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74" descr="атмосфера состав"/>
          <p:cNvPicPr>
            <a:picLocks noChangeAspect="1" noChangeArrowheads="1"/>
          </p:cNvPicPr>
          <p:nvPr/>
        </p:nvPicPr>
        <p:blipFill>
          <a:blip r:embed="rId2" cstate="print"/>
          <a:srcRect t="7086"/>
          <a:stretch>
            <a:fillRect/>
          </a:stretch>
        </p:blipFill>
        <p:spPr bwMode="auto">
          <a:xfrm>
            <a:off x="971600" y="1130758"/>
            <a:ext cx="6962708" cy="572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947765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Характерные признаки циклона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4899"/>
            <a:ext cx="6554867" cy="2456246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Облачная </a:t>
            </a:r>
            <a:r>
              <a:rPr lang="ru-RU" sz="2400" dirty="0">
                <a:solidFill>
                  <a:schemeClr val="bg1"/>
                </a:solidFill>
              </a:rPr>
              <a:t>погода </a:t>
            </a:r>
            <a:r>
              <a:rPr lang="ru-RU" sz="2400" dirty="0" err="1">
                <a:solidFill>
                  <a:schemeClr val="bg1"/>
                </a:solidFill>
              </a:rPr>
              <a:t>погода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Наличие ветра</a:t>
            </a:r>
          </a:p>
          <a:p>
            <a:pPr lvl="0"/>
            <a:r>
              <a:rPr lang="ru-RU" sz="2400" dirty="0">
                <a:solidFill>
                  <a:schemeClr val="bg1"/>
                </a:solidFill>
              </a:rPr>
              <a:t>Наличие осадков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Неустойчивый характер погоды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30</a:t>
            </a:fld>
            <a:endParaRPr lang="ru-RU"/>
          </a:p>
        </p:txBody>
      </p:sp>
      <p:pic>
        <p:nvPicPr>
          <p:cNvPr id="5" name="Picture 2" descr="ÐÐ°ÑÑÐ¸Ð½ÐºÐ¸ Ð¿Ð¾ Ð·Ð°Ð¿ÑÐ¾ÑÑ Ð¿Ð»Ð¾ÑÐ°Ñ Ð¿Ð¾Ð³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96265"/>
            <a:ext cx="5729488" cy="322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696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296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Влияние циклонической деятельности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056" y="4333938"/>
            <a:ext cx="8229600" cy="2719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Положительное: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Перенос </a:t>
            </a:r>
            <a:r>
              <a:rPr lang="ru-RU" sz="2400" dirty="0">
                <a:solidFill>
                  <a:schemeClr val="bg1"/>
                </a:solidFill>
              </a:rPr>
              <a:t>влаги из тропических широт в умеренные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Прекращение засух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Уменьшение разницы температур на различных участках Земли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31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360240"/>
            <a:ext cx="6770712" cy="2705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Отрицательное: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Сильные ливни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Большие волны на поверхности моря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Ураганы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Смерчи</a:t>
            </a:r>
          </a:p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Штормовые приливы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ru-RU" dirty="0" smtClean="0"/>
          </a:p>
          <a:p>
            <a:pPr fontAlgn="auto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21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96270"/>
            <a:ext cx="6554867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Относительная влажность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32</a:t>
            </a:fld>
            <a:endParaRPr lang="ru-RU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3547"/>
            <a:ext cx="4504630" cy="33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013" t="22815" r="33594" b="27359"/>
          <a:stretch>
            <a:fillRect/>
          </a:stretch>
        </p:blipFill>
        <p:spPr bwMode="auto">
          <a:xfrm>
            <a:off x="3977977" y="3852604"/>
            <a:ext cx="5166023" cy="30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590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036" y="-34691"/>
            <a:ext cx="6497364" cy="10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Испаряемость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68357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  <a:latin typeface="Montserrat Alternates Black" charset="-52"/>
              </a:rPr>
              <a:t>Водный баланс</a:t>
            </a:r>
            <a:r>
              <a:rPr lang="ru-RU" sz="2800" b="1" dirty="0" smtClean="0">
                <a:solidFill>
                  <a:schemeClr val="bg1"/>
                </a:solidFill>
                <a:latin typeface="Montserrat Alternates Black" charset="-52"/>
              </a:rPr>
              <a:t>: </a:t>
            </a:r>
            <a:r>
              <a:rPr lang="ru-RU" sz="2800" dirty="0" smtClean="0">
                <a:solidFill>
                  <a:schemeClr val="bg1"/>
                </a:solidFill>
                <a:latin typeface="Montserrat Alternates Black" charset="-52"/>
              </a:rPr>
              <a:t>Осадки (Р), выпавшие на территорию, частично испаряются (Е) в атмосферу, частично стекают (R) в океан: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tserrat Alternates Black" charset="-52"/>
              </a:rPr>
              <a:t>P = E + R</a:t>
            </a:r>
            <a:endParaRPr lang="ru-RU" sz="2800" dirty="0">
              <a:solidFill>
                <a:schemeClr val="bg1"/>
              </a:solidFill>
              <a:latin typeface="Montserrat Alternates Black" charset="-52"/>
            </a:endParaRPr>
          </a:p>
        </p:txBody>
      </p:sp>
      <p:pic>
        <p:nvPicPr>
          <p:cNvPr id="8" name="Picture 2" descr="Картинки по запросу карта испаряемости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64698"/>
            <a:ext cx="5377768" cy="389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6372200" y="6343650"/>
            <a:ext cx="2686075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33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54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151145"/>
            <a:ext cx="8321732" cy="100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48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Коэффициент увлажнения</a:t>
            </a:r>
            <a:endParaRPr lang="ru-RU" sz="48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724" y="1726179"/>
            <a:ext cx="3096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Коэффициент увлажнения</a:t>
            </a:r>
            <a:r>
              <a:rPr lang="ru-RU" sz="2800" dirty="0" smtClean="0">
                <a:solidFill>
                  <a:schemeClr val="bg1"/>
                </a:solidFill>
              </a:rPr>
              <a:t> Г.Н. Высоцкого – Н.Н. Иванова: </a:t>
            </a:r>
            <a:r>
              <a:rPr lang="ru-RU" sz="2800" b="1" dirty="0" smtClean="0">
                <a:solidFill>
                  <a:schemeClr val="bg1"/>
                </a:solidFill>
              </a:rPr>
              <a:t>К = </a:t>
            </a:r>
            <a:r>
              <a:rPr lang="en-US" sz="2800" b="1" dirty="0" smtClean="0">
                <a:solidFill>
                  <a:schemeClr val="bg1"/>
                </a:solidFill>
              </a:rPr>
              <a:t>R</a:t>
            </a:r>
            <a:r>
              <a:rPr lang="ru-RU" sz="2800" b="1" dirty="0" smtClean="0">
                <a:solidFill>
                  <a:schemeClr val="bg1"/>
                </a:solidFill>
              </a:rPr>
              <a:t>/Ер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Где </a:t>
            </a:r>
            <a:r>
              <a:rPr lang="en-US" sz="2800" dirty="0" smtClean="0">
                <a:solidFill>
                  <a:schemeClr val="bg1"/>
                </a:solidFill>
              </a:rPr>
              <a:t>R</a:t>
            </a:r>
            <a:r>
              <a:rPr lang="ru-RU" sz="2800" dirty="0" smtClean="0">
                <a:solidFill>
                  <a:schemeClr val="bg1"/>
                </a:solidFill>
              </a:rPr>
              <a:t> – сумма осадков (в мм) за месяц,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Ер – месячная испаряемость.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4" descr="Картинки по запросу природные зоны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84700"/>
            <a:ext cx="5508104" cy="41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5940152" y="6343650"/>
            <a:ext cx="3118123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34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274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24" y="151145"/>
            <a:ext cx="6497364" cy="10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Бриз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Картинки по запросу бриз схема"/>
          <p:cNvPicPr>
            <a:picLocks noChangeAspect="1" noChangeArrowheads="1"/>
          </p:cNvPicPr>
          <p:nvPr/>
        </p:nvPicPr>
        <p:blipFill>
          <a:blip r:embed="rId2" cstate="print"/>
          <a:srcRect r="-90" b="3006"/>
          <a:stretch>
            <a:fillRect/>
          </a:stretch>
        </p:blipFill>
        <p:spPr bwMode="auto">
          <a:xfrm>
            <a:off x="425340" y="1340768"/>
            <a:ext cx="37109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Картинки по запросу бриз сх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83529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и по запросу бора схема вет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788" y="1340768"/>
            <a:ext cx="42256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60232" y="6343650"/>
            <a:ext cx="2398043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35</a:t>
            </a:fld>
            <a:endParaRPr lang="ru-RU" alt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24" y="151145"/>
            <a:ext cx="6497364" cy="10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Фён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3" descr="Картинки по запросу фён схема ве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92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7884368" y="6343650"/>
            <a:ext cx="1173907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36</a:t>
            </a:fld>
            <a:endParaRPr lang="ru-RU" alt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24" y="151145"/>
            <a:ext cx="6497364" cy="10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Бора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Картинки по запросу бора ветер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96470" cy="50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7524328" y="6343650"/>
            <a:ext cx="1533947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37</a:t>
            </a:fld>
            <a:endParaRPr lang="ru-RU" alt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724" y="151145"/>
            <a:ext cx="8393740" cy="990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44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Муссон</a:t>
            </a:r>
            <a:endParaRPr lang="ru-RU" sz="44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b6a1ff4d8b111a52392f3d09efd19101f10bf4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816424" cy="290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Картинки по запросу jet stre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4392488" cy="17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4"/>
          </p:nvPr>
        </p:nvSpPr>
        <p:spPr>
          <a:xfrm>
            <a:off x="5652120" y="6343650"/>
            <a:ext cx="3406155" cy="438150"/>
          </a:xfrm>
        </p:spPr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38</a:t>
            </a:fld>
            <a:endParaRPr lang="ru-RU" altLang="ru-RU" dirty="0"/>
          </a:p>
        </p:txBody>
      </p:sp>
      <p:pic>
        <p:nvPicPr>
          <p:cNvPr id="4098" name="Picture 2" descr="Картинки по запросу муссон схе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82" y="548680"/>
            <a:ext cx="4620493" cy="43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pic>
        <p:nvPicPr>
          <p:cNvPr id="5122" name="Picture 2" descr="Картинки по запросу области с муссонным клима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6" y="1638300"/>
            <a:ext cx="76200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724" y="151145"/>
            <a:ext cx="839374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44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Муссонные области Земли</a:t>
            </a:r>
            <a:endParaRPr lang="ru-RU" sz="44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6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151145"/>
            <a:ext cx="997791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Строение атмосферы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771" y="1054514"/>
            <a:ext cx="7776864" cy="572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201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Климат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653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577064" cy="231402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Климат – многолетний режим погоды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25" y="2177994"/>
            <a:ext cx="8229600" cy="374574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Климатообразующие факторы: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широта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высота над уровнем моря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распределение воды и суши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особенности подстилающей поверхности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циркуляционные особенности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рельеф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37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42</a:t>
            </a:fld>
            <a:endParaRPr lang="ru-RU"/>
          </a:p>
        </p:txBody>
      </p:sp>
      <p:pic>
        <p:nvPicPr>
          <p:cNvPr id="5" name="Содержимое 8" descr="Климатическая_карт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-185700" y="-33128"/>
            <a:ext cx="9515400" cy="68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655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B9D6-17F6-394A-96E9-67FBE7A07D32}" type="slidenum">
              <a:rPr lang="ru-RU" smtClean="0"/>
              <a:t>43</a:t>
            </a:fld>
            <a:endParaRPr lang="ru-RU"/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7" y="0"/>
            <a:ext cx="9166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363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45175" y="188640"/>
            <a:ext cx="6554867" cy="151180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Экваториальный климат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Содержимое 8" descr="Сингапур_эк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933666" cy="4835429"/>
          </a:xfrm>
        </p:spPr>
      </p:pic>
    </p:spTree>
    <p:extLst>
      <p:ext uri="{BB962C8B-B14F-4D97-AF65-F5344CB8AC3E}">
        <p14:creationId xmlns:p14="http://schemas.microsoft.com/office/powerpoint/2010/main" val="1641013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34003" y="0"/>
            <a:ext cx="7422043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Субэкваториальный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59821" y="1412776"/>
            <a:ext cx="393619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Муссонный восточных берегов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Хошимин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7" y="2174875"/>
            <a:ext cx="4050070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3950089" cy="639762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 smtClean="0">
                <a:solidFill>
                  <a:schemeClr val="bg1"/>
                </a:solidFill>
              </a:rPr>
              <a:t>Континентальный</a:t>
            </a:r>
            <a:endParaRPr lang="ru-RU" sz="2200" b="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 descr="Нджамена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r="686"/>
          <a:stretch>
            <a:fillRect/>
          </a:stretch>
        </p:blipFill>
        <p:spPr>
          <a:xfrm>
            <a:off x="4645025" y="2174875"/>
            <a:ext cx="3949700" cy="3951288"/>
          </a:xfrm>
        </p:spPr>
      </p:pic>
    </p:spTree>
    <p:extLst>
      <p:ext uri="{BB962C8B-B14F-4D97-AF65-F5344CB8AC3E}">
        <p14:creationId xmlns:p14="http://schemas.microsoft.com/office/powerpoint/2010/main" val="42406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9091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Субэкваториальный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8388" y="839664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Западных берегов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 descr="Агра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r="2275"/>
          <a:stretch>
            <a:fillRect/>
          </a:stretch>
        </p:blipFill>
        <p:spPr>
          <a:xfrm>
            <a:off x="2004848" y="1052736"/>
            <a:ext cx="3066507" cy="3055938"/>
          </a:xfrm>
        </p:spPr>
      </p:pic>
      <p:pic>
        <p:nvPicPr>
          <p:cNvPr id="12" name="Содержимое 11" descr="Тривандрум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59" y="2708920"/>
            <a:ext cx="4041775" cy="3943846"/>
          </a:xfrm>
        </p:spPr>
      </p:pic>
      <p:pic>
        <p:nvPicPr>
          <p:cNvPr id="13" name="Содержимое 6" descr="Мумба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r="1247"/>
          <a:stretch>
            <a:fillRect/>
          </a:stretch>
        </p:blipFill>
        <p:spPr>
          <a:xfrm>
            <a:off x="0" y="3519219"/>
            <a:ext cx="3343701" cy="33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9091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Тропический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Континентальный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696619" cy="3383632"/>
          </a:xfrm>
        </p:spPr>
      </p:pic>
      <p:pic>
        <p:nvPicPr>
          <p:cNvPr id="12" name="Содержимое 11" descr="Тривандрум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92" y="3620010"/>
            <a:ext cx="3227806" cy="3149600"/>
          </a:xfrm>
        </p:spPr>
      </p:pic>
      <p:pic>
        <p:nvPicPr>
          <p:cNvPr id="13" name="Содержимо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41" y="662410"/>
            <a:ext cx="2994518" cy="29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9091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Тропический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279360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Восточных берегов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3220872" cy="3154689"/>
          </a:xfrm>
        </p:spPr>
      </p:pic>
      <p:pic>
        <p:nvPicPr>
          <p:cNvPr id="12" name="Содержимое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66" y="260648"/>
            <a:ext cx="3101144" cy="3149600"/>
          </a:xfrm>
        </p:spPr>
      </p:pic>
      <p:pic>
        <p:nvPicPr>
          <p:cNvPr id="13" name="Содержимо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33" y="3455698"/>
            <a:ext cx="3368866" cy="33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89012" y="1350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Тропический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03812" y="804398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Западных берегов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67" y="1639877"/>
            <a:ext cx="4436033" cy="4365138"/>
          </a:xfrm>
        </p:spPr>
      </p:pic>
      <p:pic>
        <p:nvPicPr>
          <p:cNvPr id="13" name="Содержимо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58214"/>
            <a:ext cx="4439711" cy="43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57459" y="973952"/>
            <a:ext cx="8265072" cy="170436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altLang="ru-RU" sz="2400" dirty="0" smtClean="0">
                <a:solidFill>
                  <a:schemeClr val="tx1"/>
                </a:solidFill>
                <a:latin typeface="Montserrat Alternates Black" charset="-52"/>
              </a:rPr>
              <a:t>Количество солнечной радиации  зависит от: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400" dirty="0" smtClean="0">
                <a:solidFill>
                  <a:schemeClr val="tx1"/>
                </a:solidFill>
                <a:latin typeface="Montserrat Alternates Black" charset="-52"/>
              </a:rPr>
              <a:t>Широты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400" dirty="0" smtClean="0">
                <a:solidFill>
                  <a:schemeClr val="tx1"/>
                </a:solidFill>
                <a:latin typeface="Montserrat Alternates Black" charset="-52"/>
              </a:rPr>
              <a:t>Угла падения солнечных лучей</a:t>
            </a:r>
          </a:p>
          <a:p>
            <a:pPr marL="342900" indent="-342900">
              <a:buFontTx/>
              <a:buAutoNum type="arabicPeriod"/>
            </a:pPr>
            <a:r>
              <a:rPr lang="ru-RU" altLang="ru-RU" sz="2400" dirty="0" smtClean="0">
                <a:solidFill>
                  <a:schemeClr val="tx1"/>
                </a:solidFill>
                <a:latin typeface="Montserrat Alternates Black" charset="-52"/>
              </a:rPr>
              <a:t>Продолжительности светового дня</a:t>
            </a:r>
          </a:p>
          <a:p>
            <a:endParaRPr lang="ru-RU" altLang="ru-RU" sz="2400" dirty="0" smtClean="0">
              <a:solidFill>
                <a:schemeClr val="tx1"/>
              </a:solidFill>
              <a:latin typeface="Montserrat Alternates Black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343" y="-131767"/>
            <a:ext cx="839374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Радиационный баланс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13" y="2400300"/>
            <a:ext cx="5715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9091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Субтропический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" y="98901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Западных берегов (средиземноморский)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18" y="1556792"/>
            <a:ext cx="3317317" cy="3157538"/>
          </a:xfrm>
        </p:spPr>
      </p:pic>
      <p:pic>
        <p:nvPicPr>
          <p:cNvPr id="12" name="Содержимое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15" y="3614676"/>
            <a:ext cx="3235933" cy="3154850"/>
          </a:xfrm>
        </p:spPr>
      </p:pic>
      <p:pic>
        <p:nvPicPr>
          <p:cNvPr id="13" name="Содержимо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3995089"/>
            <a:ext cx="2864967" cy="2799557"/>
          </a:xfrm>
          <a:prstGeom prst="rect">
            <a:avLst/>
          </a:prstGeom>
        </p:spPr>
      </p:pic>
      <p:pic>
        <p:nvPicPr>
          <p:cNvPr id="7" name="Содержимо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90" y="804851"/>
            <a:ext cx="2964258" cy="27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2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54867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Субтропический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27784" y="1484784"/>
            <a:ext cx="393619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Найдите влияние орографии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9631"/>
            <a:ext cx="4073945" cy="3877723"/>
          </a:xfrm>
        </p:spPr>
      </p:pic>
      <p:pic>
        <p:nvPicPr>
          <p:cNvPr id="11" name="Содержимое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60207"/>
            <a:ext cx="3949700" cy="3877723"/>
          </a:xfrm>
        </p:spPr>
      </p:pic>
    </p:spTree>
    <p:extLst>
      <p:ext uri="{BB962C8B-B14F-4D97-AF65-F5344CB8AC3E}">
        <p14:creationId xmlns:p14="http://schemas.microsoft.com/office/powerpoint/2010/main" val="1231419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63688" y="0"/>
            <a:ext cx="6554867" cy="152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Субтропический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9503" y="1412776"/>
            <a:ext cx="3936196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Муссонный восточных берегов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5" y="2222832"/>
            <a:ext cx="3938395" cy="385765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3950089" cy="639762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 smtClean="0">
                <a:solidFill>
                  <a:schemeClr val="bg1"/>
                </a:solidFill>
              </a:rPr>
              <a:t>Континентальный</a:t>
            </a:r>
            <a:endParaRPr lang="ru-RU" sz="2200" b="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20552"/>
            <a:ext cx="3949700" cy="3859934"/>
          </a:xfrm>
        </p:spPr>
      </p:pic>
    </p:spTree>
    <p:extLst>
      <p:ext uri="{BB962C8B-B14F-4D97-AF65-F5344CB8AC3E}">
        <p14:creationId xmlns:p14="http://schemas.microsoft.com/office/powerpoint/2010/main" val="28576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4844" y="64439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Умеренный климат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90166"/>
            <a:ext cx="3230969" cy="3157538"/>
          </a:xfrm>
        </p:spPr>
      </p:pic>
      <p:pic>
        <p:nvPicPr>
          <p:cNvPr id="12" name="Содержимое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44" y="3698104"/>
            <a:ext cx="3215521" cy="3149600"/>
          </a:xfrm>
        </p:spPr>
      </p:pic>
      <p:pic>
        <p:nvPicPr>
          <p:cNvPr id="7" name="Содержимо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78" y="890609"/>
            <a:ext cx="2782443" cy="2738076"/>
          </a:xfrm>
          <a:prstGeom prst="rect">
            <a:avLst/>
          </a:prstGeom>
        </p:spPr>
      </p:pic>
      <p:pic>
        <p:nvPicPr>
          <p:cNvPr id="9" name="Содержимо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84" y="890609"/>
            <a:ext cx="2844920" cy="2799557"/>
          </a:xfrm>
          <a:prstGeom prst="rect">
            <a:avLst/>
          </a:prstGeom>
        </p:spPr>
      </p:pic>
      <p:pic>
        <p:nvPicPr>
          <p:cNvPr id="14" name="Содержимое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4" y="958771"/>
            <a:ext cx="2876228" cy="274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75856" y="-381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Субарктический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72" y="775966"/>
            <a:ext cx="3333381" cy="3157538"/>
          </a:xfrm>
        </p:spPr>
      </p:pic>
      <p:pic>
        <p:nvPicPr>
          <p:cNvPr id="12" name="Содержимое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53" y="3013539"/>
            <a:ext cx="4041775" cy="3838298"/>
          </a:xfrm>
        </p:spPr>
      </p:pic>
      <p:pic>
        <p:nvPicPr>
          <p:cNvPr id="13" name="Содержимо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504"/>
            <a:ext cx="2989233" cy="29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9091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Арктический климат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75185"/>
            <a:ext cx="4040188" cy="63976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</a:rPr>
              <a:t>Континентальный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1287"/>
            <a:ext cx="3118107" cy="3054183"/>
          </a:xfrm>
        </p:spPr>
      </p:pic>
      <p:pic>
        <p:nvPicPr>
          <p:cNvPr id="12" name="Содержимое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47303"/>
            <a:ext cx="3072438" cy="3149600"/>
          </a:xfrm>
        </p:spPr>
      </p:pic>
      <p:pic>
        <p:nvPicPr>
          <p:cNvPr id="13" name="Содержимо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50" y="476672"/>
            <a:ext cx="2994518" cy="29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7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362535" y="-187398"/>
            <a:ext cx="8803177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60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Радиационный баланс формула</a:t>
            </a:r>
            <a:endParaRPr lang="ru-RU" sz="60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27687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B = (S' + D — R) — (E</a:t>
            </a:r>
            <a:r>
              <a:rPr lang="pt-BR" sz="3600" b="1" baseline="-25000" dirty="0">
                <a:solidFill>
                  <a:schemeClr val="bg1"/>
                </a:solidFill>
              </a:rPr>
              <a:t>с</a:t>
            </a:r>
            <a:r>
              <a:rPr lang="pt-BR" sz="3600" b="1" dirty="0">
                <a:solidFill>
                  <a:schemeClr val="bg1"/>
                </a:solidFill>
              </a:rPr>
              <a:t> — b·E</a:t>
            </a:r>
            <a:r>
              <a:rPr lang="pt-BR" sz="3600" b="1" baseline="-25000" dirty="0">
                <a:solidFill>
                  <a:schemeClr val="bg1"/>
                </a:solidFill>
              </a:rPr>
              <a:t>a</a:t>
            </a:r>
            <a:r>
              <a:rPr lang="pt-BR" sz="3600" b="1" dirty="0" smtClean="0">
                <a:solidFill>
                  <a:schemeClr val="bg1"/>
                </a:solidFill>
              </a:rPr>
              <a:t>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243296"/>
            <a:ext cx="7471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B — радиационный баланс;</a:t>
            </a:r>
          </a:p>
          <a:p>
            <a:r>
              <a:rPr lang="ru-RU" sz="2000" dirty="0">
                <a:solidFill>
                  <a:schemeClr val="bg1"/>
                </a:solidFill>
              </a:rPr>
              <a:t>S' — прямое солнечное излучение;</a:t>
            </a:r>
          </a:p>
          <a:p>
            <a:r>
              <a:rPr lang="ru-RU" sz="2000" dirty="0">
                <a:solidFill>
                  <a:schemeClr val="bg1"/>
                </a:solidFill>
              </a:rPr>
              <a:t>D — рассеянная солнечная радиация;</a:t>
            </a:r>
          </a:p>
          <a:p>
            <a:r>
              <a:rPr lang="ru-RU" sz="2000" dirty="0">
                <a:solidFill>
                  <a:schemeClr val="bg1"/>
                </a:solidFill>
              </a:rPr>
              <a:t>R — отраженная солнечная радиация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E</a:t>
            </a:r>
            <a:r>
              <a:rPr lang="ru-RU" sz="2000" baseline="-25000" dirty="0" err="1" smtClean="0">
                <a:solidFill>
                  <a:schemeClr val="bg1"/>
                </a:solidFill>
              </a:rPr>
              <a:t>с</a:t>
            </a:r>
            <a:r>
              <a:rPr lang="ru-RU" sz="2000" dirty="0">
                <a:solidFill>
                  <a:schemeClr val="bg1"/>
                </a:solidFill>
              </a:rPr>
              <a:t> — излучение земной поверхности;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E</a:t>
            </a:r>
            <a:r>
              <a:rPr lang="ru-RU" sz="2000" baseline="-25000" dirty="0" err="1">
                <a:solidFill>
                  <a:schemeClr val="bg1"/>
                </a:solidFill>
              </a:rPr>
              <a:t>a</a:t>
            </a:r>
            <a:r>
              <a:rPr lang="ru-RU" sz="2000" dirty="0">
                <a:solidFill>
                  <a:schemeClr val="bg1"/>
                </a:solidFill>
              </a:rPr>
              <a:t> — противоизлучение атмосферы</a:t>
            </a:r>
          </a:p>
          <a:p>
            <a:r>
              <a:rPr lang="ru-RU" sz="2000" dirty="0">
                <a:solidFill>
                  <a:schemeClr val="bg1"/>
                </a:solidFill>
              </a:rPr>
              <a:t>b — коэффициент поглощения подстилающей поверхности;</a:t>
            </a:r>
          </a:p>
        </p:txBody>
      </p:sp>
    </p:spTree>
    <p:extLst>
      <p:ext uri="{BB962C8B-B14F-4D97-AF65-F5344CB8AC3E}">
        <p14:creationId xmlns:p14="http://schemas.microsoft.com/office/powerpoint/2010/main" val="130079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9048" y="260648"/>
            <a:ext cx="5550768" cy="951384"/>
          </a:xfrm>
        </p:spPr>
        <p:txBody>
          <a:bodyPr/>
          <a:lstStyle/>
          <a:p>
            <a:r>
              <a:rPr lang="ru-RU" dirty="0" smtClean="0"/>
              <a:t>Альбедо поверхностей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864" y="1212032"/>
            <a:ext cx="6624736" cy="3348256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Свежевыпавший снег – 90</a:t>
            </a:r>
            <a:r>
              <a:rPr lang="ru-RU" sz="2800" dirty="0" smtClean="0">
                <a:solidFill>
                  <a:schemeClr val="bg1"/>
                </a:solidFill>
              </a:rPr>
              <a:t>%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· </a:t>
            </a:r>
            <a:r>
              <a:rPr lang="ru-RU" sz="2800" dirty="0">
                <a:solidFill>
                  <a:schemeClr val="bg1"/>
                </a:solidFill>
              </a:rPr>
              <a:t>Песок – 30-35%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· </a:t>
            </a:r>
            <a:r>
              <a:rPr lang="ru-RU" sz="2800" dirty="0">
                <a:solidFill>
                  <a:schemeClr val="bg1"/>
                </a:solidFill>
              </a:rPr>
              <a:t>Трава – 20%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· </a:t>
            </a:r>
            <a:r>
              <a:rPr lang="ru-RU" sz="2800" dirty="0">
                <a:solidFill>
                  <a:schemeClr val="bg1"/>
                </a:solidFill>
              </a:rPr>
              <a:t>Лиственный лес – 16-27%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· </a:t>
            </a:r>
            <a:r>
              <a:rPr lang="ru-RU" sz="2800" dirty="0">
                <a:solidFill>
                  <a:schemeClr val="bg1"/>
                </a:solidFill>
              </a:rPr>
              <a:t>Хвойный лес – 6-19%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Земля </a:t>
            </a:r>
            <a:r>
              <a:rPr lang="ru-RU" sz="2800" dirty="0">
                <a:solidFill>
                  <a:schemeClr val="bg1"/>
                </a:solidFill>
              </a:rPr>
              <a:t>как планета – 35%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1026" name="Picture 2" descr="Картинки по запросу сн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76674"/>
            <a:ext cx="4476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черноз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5130"/>
            <a:ext cx="3491607" cy="20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5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151145"/>
            <a:ext cx="8393740" cy="95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3200" dirty="0" smtClean="0">
                <a:solidFill>
                  <a:schemeClr val="bg1"/>
                </a:solidFill>
                <a:latin typeface="Montserrat Alternates Black" charset="-52"/>
              </a:rPr>
              <a:t>Годовой радиационный баланс России</a:t>
            </a:r>
            <a:endParaRPr lang="ru-RU" sz="3200" dirty="0">
              <a:solidFill>
                <a:schemeClr val="bg1"/>
              </a:solidFill>
              <a:latin typeface="Montserrat Alternates Black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9464" y="1362900"/>
            <a:ext cx="8265073" cy="49748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439464" y="1362899"/>
            <a:ext cx="8265073" cy="4974839"/>
          </a:xfrm>
        </p:spPr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6" name="Picture 2" descr="ради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88" y="1193700"/>
            <a:ext cx="9190176" cy="566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2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151145"/>
            <a:ext cx="8393740" cy="95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ru-RU" sz="3200" dirty="0" smtClean="0">
                <a:solidFill>
                  <a:schemeClr val="bg1"/>
                </a:solidFill>
                <a:latin typeface="Montserrat Alternates Black" panose="00000A00000000000000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Суточный и годовой ходы температуры</a:t>
            </a:r>
            <a:endParaRPr lang="ru-RU" sz="3200" dirty="0">
              <a:solidFill>
                <a:schemeClr val="bg1"/>
              </a:solidFill>
              <a:latin typeface="Montserrat Alternates Black" panose="00000A00000000000000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9465" y="1362900"/>
            <a:ext cx="3844504" cy="235413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464" y="4221088"/>
            <a:ext cx="8265073" cy="21166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45964" y="1368904"/>
            <a:ext cx="3844504" cy="235413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 smtClean="0">
                <a:solidFill>
                  <a:schemeClr val="tx1"/>
                </a:solidFill>
                <a:latin typeface="Montserrat Alternates Black" charset="-52"/>
                <a:cs typeface="Times New Roman" pitchFamily="18" charset="0"/>
              </a:rPr>
              <a:t>Стоит помнить, что</a:t>
            </a:r>
          </a:p>
          <a:p>
            <a:r>
              <a:rPr lang="ru-RU" altLang="ru-RU" sz="1600" b="1" dirty="0" smtClean="0">
                <a:solidFill>
                  <a:schemeClr val="tx1"/>
                </a:solidFill>
                <a:latin typeface="Montserrat Alternates Black" charset="-52"/>
                <a:cs typeface="Times New Roman" pitchFamily="18" charset="0"/>
              </a:rPr>
              <a:t>с высотой температура воздуха </a:t>
            </a:r>
            <a:r>
              <a:rPr lang="ru-RU" altLang="ru-RU" sz="1600" b="1" i="1" dirty="0" smtClean="0">
                <a:solidFill>
                  <a:schemeClr val="tx1"/>
                </a:solidFill>
                <a:latin typeface="Montserrat Alternates Black" charset="-52"/>
                <a:cs typeface="Times New Roman" pitchFamily="18" charset="0"/>
              </a:rPr>
              <a:t>убывает</a:t>
            </a:r>
            <a:r>
              <a:rPr lang="ru-RU" altLang="ru-RU" sz="1600" b="1" dirty="0" smtClean="0">
                <a:solidFill>
                  <a:schemeClr val="tx1"/>
                </a:solidFill>
                <a:latin typeface="Montserrat Alternates Black" charset="-52"/>
                <a:cs typeface="Times New Roman" pitchFamily="18" charset="0"/>
              </a:rPr>
              <a:t>:</a:t>
            </a:r>
            <a:endParaRPr lang="ru-RU" altLang="ru-RU" sz="1600" b="1" dirty="0" smtClean="0">
              <a:solidFill>
                <a:schemeClr val="tx1"/>
              </a:solidFill>
              <a:latin typeface="Montserrat Alternates Black" charset="-52"/>
            </a:endParaRPr>
          </a:p>
          <a:p>
            <a:pPr eaLnBrk="0" hangingPunct="0"/>
            <a:r>
              <a:rPr lang="ru-RU" altLang="ru-RU" sz="1600" dirty="0" smtClean="0">
                <a:solidFill>
                  <a:schemeClr val="tx1"/>
                </a:solidFill>
                <a:latin typeface="Montserrat Alternates Black" charset="-52"/>
                <a:cs typeface="Times New Roman" pitchFamily="18" charset="0"/>
              </a:rPr>
              <a:t>На 0,5°С на каждые 100 м (если воздух влажный)</a:t>
            </a:r>
            <a:endParaRPr lang="ru-RU" altLang="ru-RU" sz="1600" dirty="0" smtClean="0">
              <a:solidFill>
                <a:schemeClr val="tx1"/>
              </a:solidFill>
              <a:latin typeface="Montserrat Alternates Black" charset="-52"/>
            </a:endParaRPr>
          </a:p>
          <a:p>
            <a:pPr eaLnBrk="0" hangingPunct="0"/>
            <a:r>
              <a:rPr lang="ru-RU" altLang="ru-RU" sz="1600" dirty="0" smtClean="0">
                <a:solidFill>
                  <a:schemeClr val="tx1"/>
                </a:solidFill>
                <a:latin typeface="Montserrat Alternates Black" charset="-52"/>
                <a:cs typeface="Times New Roman" pitchFamily="18" charset="0"/>
              </a:rPr>
              <a:t>На 1°С на каждые 100 м (если воздух сухой)</a:t>
            </a:r>
            <a:endParaRPr lang="ru-RU" altLang="ru-RU" sz="1600" dirty="0" smtClean="0">
              <a:solidFill>
                <a:schemeClr val="tx1"/>
              </a:solidFill>
              <a:latin typeface="Montserrat Alternates Black" charset="-52"/>
            </a:endParaRPr>
          </a:p>
          <a:p>
            <a:pPr eaLnBrk="0" hangingPunct="0"/>
            <a:r>
              <a:rPr lang="ru-RU" altLang="ru-RU" sz="1600" dirty="0" smtClean="0">
                <a:solidFill>
                  <a:schemeClr val="tx1"/>
                </a:solidFill>
                <a:latin typeface="Montserrat Alternates Black" charset="-52"/>
                <a:cs typeface="Times New Roman" pitchFamily="18" charset="0"/>
              </a:rPr>
              <a:t>На 0,6°С на каждые 100 м (среднее значение)</a:t>
            </a:r>
            <a:endParaRPr lang="ru-RU" altLang="ru-RU" sz="1600" dirty="0">
              <a:solidFill>
                <a:schemeClr val="tx1"/>
              </a:solidFill>
              <a:latin typeface="Montserrat Alternates Black" charset="-52"/>
            </a:endParaRPr>
          </a:p>
        </p:txBody>
      </p:sp>
      <p:pic>
        <p:nvPicPr>
          <p:cNvPr id="10" name="Picture 3" descr="Картинки по запросу суточный ход температу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0467"/>
            <a:ext cx="3816424" cy="239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Картинки по запросу годовой ход температуры возду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88" y="3830191"/>
            <a:ext cx="8314729" cy="27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B3F3C8B-9DB7-4527-95C3-0EBB8B7A9388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3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778</TotalTime>
  <Words>651</Words>
  <Application>Microsoft Office PowerPoint</Application>
  <PresentationFormat>Экран (4:3)</PresentationFormat>
  <Paragraphs>187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4" baseType="lpstr">
      <vt:lpstr>Arial</vt:lpstr>
      <vt:lpstr>Astakhov Brush Hooliganism</vt:lpstr>
      <vt:lpstr>Calibri</vt:lpstr>
      <vt:lpstr>Century Gothic</vt:lpstr>
      <vt:lpstr>Montserrat Alternates Black</vt:lpstr>
      <vt:lpstr>Times New Roman</vt:lpstr>
      <vt:lpstr>Verdana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Альбедо поверхностей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циркуляция атмосферы</vt:lpstr>
      <vt:lpstr>Презентация PowerPoint</vt:lpstr>
      <vt:lpstr>Распределение давления</vt:lpstr>
      <vt:lpstr>Центры действия атмосферы</vt:lpstr>
      <vt:lpstr>Презентация PowerPoint</vt:lpstr>
      <vt:lpstr>Презентация PowerPoint</vt:lpstr>
      <vt:lpstr>Погода и метеорологические показатели</vt:lpstr>
      <vt:lpstr>Презентация PowerPoint</vt:lpstr>
      <vt:lpstr>Типы воздушных масс</vt:lpstr>
      <vt:lpstr>Презентация PowerPoint</vt:lpstr>
      <vt:lpstr>Презентация PowerPoint</vt:lpstr>
      <vt:lpstr>Характерные признаки атмосферных фронтов</vt:lpstr>
      <vt:lpstr>Циклоны и антициклоны</vt:lpstr>
      <vt:lpstr>Презентация PowerPoint</vt:lpstr>
      <vt:lpstr>Характерные признаки антициклона</vt:lpstr>
      <vt:lpstr>Характерные признаки циклона</vt:lpstr>
      <vt:lpstr>Влияние циклонической деятельности</vt:lpstr>
      <vt:lpstr>Относительная влажность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Климат</vt:lpstr>
      <vt:lpstr>Климат – многолетний режим погоды</vt:lpstr>
      <vt:lpstr>Презентация PowerPoint</vt:lpstr>
      <vt:lpstr>Презентация PowerPoint</vt:lpstr>
      <vt:lpstr>Экваториальный климат</vt:lpstr>
      <vt:lpstr>Субэкваториальный климат</vt:lpstr>
      <vt:lpstr>Субэкваториальный климат</vt:lpstr>
      <vt:lpstr>Тропический климат</vt:lpstr>
      <vt:lpstr>Тропический климат</vt:lpstr>
      <vt:lpstr>Тропический климат</vt:lpstr>
      <vt:lpstr>Субтропический климат</vt:lpstr>
      <vt:lpstr>Субтропический климат</vt:lpstr>
      <vt:lpstr>Субтропический климат</vt:lpstr>
      <vt:lpstr>Умеренный климат</vt:lpstr>
      <vt:lpstr>Субарктический климат</vt:lpstr>
      <vt:lpstr>Арктический климат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</dc:title>
  <dc:creator>Вероника</dc:creator>
  <cp:lastModifiedBy>Elizaveta Satosina</cp:lastModifiedBy>
  <cp:revision>51</cp:revision>
  <dcterms:created xsi:type="dcterms:W3CDTF">2017-08-18T23:51:16Z</dcterms:created>
  <dcterms:modified xsi:type="dcterms:W3CDTF">2019-12-01T14:38:16Z</dcterms:modified>
</cp:coreProperties>
</file>